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256" r:id="rId2"/>
    <p:sldId id="453" r:id="rId3"/>
    <p:sldId id="447" r:id="rId4"/>
    <p:sldId id="446" r:id="rId5"/>
    <p:sldId id="445" r:id="rId6"/>
    <p:sldId id="444" r:id="rId7"/>
    <p:sldId id="443" r:id="rId8"/>
    <p:sldId id="442" r:id="rId9"/>
    <p:sldId id="441" r:id="rId10"/>
    <p:sldId id="440" r:id="rId11"/>
    <p:sldId id="439" r:id="rId12"/>
    <p:sldId id="438" r:id="rId13"/>
    <p:sldId id="437" r:id="rId14"/>
    <p:sldId id="436" r:id="rId15"/>
    <p:sldId id="361" r:id="rId16"/>
    <p:sldId id="362" r:id="rId17"/>
    <p:sldId id="451" r:id="rId18"/>
    <p:sldId id="363" r:id="rId19"/>
    <p:sldId id="311" r:id="rId20"/>
    <p:sldId id="364" r:id="rId21"/>
    <p:sldId id="369" r:id="rId22"/>
    <p:sldId id="348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433" r:id="rId47"/>
    <p:sldId id="393" r:id="rId48"/>
    <p:sldId id="434" r:id="rId49"/>
    <p:sldId id="432" r:id="rId50"/>
    <p:sldId id="394" r:id="rId51"/>
    <p:sldId id="396" r:id="rId52"/>
    <p:sldId id="397" r:id="rId53"/>
    <p:sldId id="399" r:id="rId54"/>
    <p:sldId id="450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6" r:id="rId69"/>
    <p:sldId id="417" r:id="rId70"/>
    <p:sldId id="418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31" r:id="rId80"/>
    <p:sldId id="430" r:id="rId81"/>
    <p:sldId id="454" r:id="rId82"/>
    <p:sldId id="448" r:id="rId83"/>
    <p:sldId id="449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53"/>
            <p14:sldId id="447"/>
            <p14:sldId id="446"/>
            <p14:sldId id="445"/>
            <p14:sldId id="444"/>
            <p14:sldId id="443"/>
            <p14:sldId id="442"/>
            <p14:sldId id="441"/>
            <p14:sldId id="440"/>
            <p14:sldId id="439"/>
            <p14:sldId id="438"/>
            <p14:sldId id="437"/>
            <p14:sldId id="436"/>
            <p14:sldId id="361"/>
            <p14:sldId id="362"/>
            <p14:sldId id="451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54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981" autoAdjust="0"/>
  </p:normalViewPr>
  <p:slideViewPr>
    <p:cSldViewPr snapToGrid="0" snapToObjects="1">
      <p:cViewPr>
        <p:scale>
          <a:sx n="112" d="100"/>
          <a:sy n="112" d="100"/>
        </p:scale>
        <p:origin x="-968" y="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handoutMaster" Target="handoutMasters/handoutMaster1.xml"/><Relationship Id="rId87" Type="http://schemas.openxmlformats.org/officeDocument/2006/relationships/printerSettings" Target="printerSettings/printerSettings1.bin"/><Relationship Id="rId88" Type="http://schemas.openxmlformats.org/officeDocument/2006/relationships/commentAuthors" Target="commentAuthors.xml"/><Relationship Id="rId8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ALL the grad students!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05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My family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9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391699" y="1111342"/>
            <a:ext cx="6580167" cy="1360983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Acknowledgments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293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66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1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3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6706" y="5365835"/>
            <a:ext cx="3344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54257" y="5863425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nasa.gov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1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_O_ratio_passive_active_disk_many_colorbar_complete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ure_1_ana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1" y="1039358"/>
            <a:ext cx="4488909" cy="5611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342718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58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figure_1_ana_co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2" y="1120590"/>
            <a:ext cx="4456217" cy="5570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40248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</a:t>
            </a:r>
            <a:r>
              <a:rPr lang="en-US" dirty="0">
                <a:solidFill>
                  <a:srgbClr val="FFFF00"/>
                </a:solidFill>
              </a:rPr>
              <a:t>N/O ratios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enhanced</a:t>
            </a:r>
            <a:r>
              <a:rPr lang="en-US" dirty="0">
                <a:solidFill>
                  <a:srgbClr val="FFFFFF"/>
                </a:solidFill>
              </a:rPr>
              <a:t> throughout most of the disk compared to the average value, and </a:t>
            </a:r>
            <a:r>
              <a:rPr lang="en-US" dirty="0">
                <a:solidFill>
                  <a:srgbClr val="FFFF00"/>
                </a:solidFill>
              </a:rPr>
              <a:t>more enhanced than the C/O </a:t>
            </a:r>
            <a:r>
              <a:rPr lang="en-US" dirty="0" smtClean="0">
                <a:solidFill>
                  <a:srgbClr val="FFFF00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</a:t>
            </a:r>
            <a:r>
              <a:rPr lang="en-US" dirty="0">
                <a:solidFill>
                  <a:srgbClr val="FFFF00"/>
                </a:solidFill>
              </a:rPr>
              <a:t>CO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N</a:t>
            </a:r>
            <a:r>
              <a:rPr lang="en-US" baseline="-25000" dirty="0">
                <a:solidFill>
                  <a:srgbClr val="FFFF00"/>
                </a:solidFill>
              </a:rPr>
              <a:t>2</a:t>
            </a:r>
            <a:r>
              <a:rPr lang="en-US" dirty="0">
                <a:solidFill>
                  <a:srgbClr val="FFFF00"/>
                </a:solidFill>
              </a:rPr>
              <a:t> snowlines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uncertain </a:t>
            </a:r>
            <a:r>
              <a:rPr lang="en-US" dirty="0">
                <a:solidFill>
                  <a:srgbClr val="FFFFFF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can span several tens of AU</a:t>
            </a:r>
            <a:r>
              <a:rPr lang="en-US" dirty="0">
                <a:solidFill>
                  <a:srgbClr val="FFFFFF"/>
                </a:solidFill>
              </a:rPr>
              <a:t>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r>
              <a:rPr lang="en-US" dirty="0" smtClean="0">
                <a:solidFill>
                  <a:srgbClr val="FFFFFF"/>
                </a:solidFill>
              </a:rPr>
              <a:t>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(2015)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1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08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Coagulation </a:t>
            </a:r>
            <a:r>
              <a:rPr lang="en-US" sz="3400" i="1" dirty="0" smtClean="0">
                <a:solidFill>
                  <a:srgbClr val="FFFF00"/>
                </a:solidFill>
              </a:rPr>
              <a:t>p=2.5</a:t>
            </a:r>
            <a:r>
              <a:rPr lang="en-US" sz="3400" dirty="0" smtClean="0">
                <a:solidFill>
                  <a:srgbClr val="FFFF00"/>
                </a:solidFill>
              </a:rPr>
              <a:t> </a:t>
            </a:r>
            <a:r>
              <a:rPr lang="en-US" sz="3400" dirty="0" smtClean="0"/>
              <a:t>may </a:t>
            </a:r>
            <a:r>
              <a:rPr lang="en-US" sz="3400" dirty="0" smtClean="0">
                <a:solidFill>
                  <a:srgbClr val="FFFF00"/>
                </a:solidFill>
              </a:rPr>
              <a:t>decrease</a:t>
            </a:r>
            <a:r>
              <a:rPr lang="en-US" sz="3400" dirty="0" smtClean="0"/>
              <a:t> </a:t>
            </a:r>
            <a:r>
              <a:rPr lang="en-US" sz="3400" dirty="0" err="1" smtClean="0"/>
              <a:t>M</a:t>
            </a:r>
            <a:r>
              <a:rPr lang="en-US" sz="3400" baseline="-25000" dirty="0" err="1" smtClean="0"/>
              <a:t>crit</a:t>
            </a:r>
            <a:r>
              <a:rPr lang="en-US" sz="3400" dirty="0" smtClean="0"/>
              <a:t> by up to </a:t>
            </a:r>
            <a:r>
              <a:rPr lang="en-US" sz="3400" dirty="0" smtClean="0">
                <a:solidFill>
                  <a:srgbClr val="FFFF00"/>
                </a:solidFill>
              </a:rPr>
              <a:t>one order of magnitude</a:t>
            </a:r>
            <a:r>
              <a:rPr lang="en-US" sz="3400" dirty="0" smtClean="0"/>
              <a:t>!</a:t>
            </a:r>
            <a:endParaRPr lang="en-US" sz="3400" dirty="0"/>
          </a:p>
        </p:txBody>
      </p:sp>
      <p:pic>
        <p:nvPicPr>
          <p:cNvPr id="4" name="Picture 3" descr="tco_vs_a_Mc4_co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04" y="1520947"/>
            <a:ext cx="6515938" cy="4899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5012" y="5842391"/>
            <a:ext cx="1255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R</a:t>
            </a:r>
            <a:r>
              <a:rPr lang="en-US" sz="1600" dirty="0" smtClean="0">
                <a:solidFill>
                  <a:srgbClr val="000000"/>
                </a:solidFill>
              </a:rPr>
              <a:t>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57211" y="6054076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7658" y="1557028"/>
            <a:ext cx="1462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4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529071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9077" y="1094606"/>
            <a:ext cx="3250272" cy="3258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0592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Irradiated disk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9635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Evolving disk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48067</TotalTime>
  <Words>2970</Words>
  <Application>Microsoft Macintosh PowerPoint</Application>
  <PresentationFormat>On-screen Show (4:3)</PresentationFormat>
  <Paragraphs>425</Paragraphs>
  <Slides>83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 Black </vt:lpstr>
      <vt:lpstr>Origins of Gas Giant Compositions: The Role of Disk Location and Dynamics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Fundamental Questions</vt:lpstr>
      <vt:lpstr>PowerPoint Presentation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Coagulation p=2.5 may decrease Mcrit by up to one order of magnitude!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573</cp:revision>
  <dcterms:created xsi:type="dcterms:W3CDTF">2013-05-20T23:08:21Z</dcterms:created>
  <dcterms:modified xsi:type="dcterms:W3CDTF">2016-04-27T12:50:12Z</dcterms:modified>
</cp:coreProperties>
</file>